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0" r:id="rId3"/>
    <p:sldId id="282" r:id="rId4"/>
    <p:sldId id="283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4" r:id="rId24"/>
    <p:sldId id="303" r:id="rId2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61265" autoAdjust="0"/>
  </p:normalViewPr>
  <p:slideViewPr>
    <p:cSldViewPr>
      <p:cViewPr varScale="1">
        <p:scale>
          <a:sx n="121" d="100"/>
          <a:sy n="121" d="100"/>
        </p:scale>
        <p:origin x="18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25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3/10/19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3/10/19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3/10/19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6" rIns="93171" bIns="4658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AD16834-209D-4E76-8929-855939541692}" type="slidenum">
              <a:rPr lang="en-US" altLang="en-US" sz="1200"/>
              <a:pPr algn="r"/>
              <a:t>5</a:t>
            </a:fld>
            <a:endParaRPr lang="en-US" altLang="en-US" sz="12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41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3/10/19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3/10/19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3/10/19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7" y="5183453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3121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6438" y="6121718"/>
            <a:ext cx="9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Week #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903400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2F6FB-134A-C74E-AE83-03C133B10AC5}"/>
              </a:ext>
            </a:extLst>
          </p:cNvPr>
          <p:cNvSpPr txBox="1"/>
          <p:nvPr/>
        </p:nvSpPr>
        <p:spPr>
          <a:xfrm>
            <a:off x="0" y="248717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>
                <a:solidFill>
                  <a:schemeClr val="tx2"/>
                </a:solidFill>
              </a:rPr>
              <a:t>Session: 2016-17</a:t>
            </a:r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F449-C4A2-B941-B1DC-8259785B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/>
              <a:t> Data-Definition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F447-851C-A646-AF5C-67EA29CF8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We specify a database schema by a set of definitions expressed by a special language called a data-definition language(DDL). </a:t>
            </a:r>
          </a:p>
          <a:p>
            <a:r>
              <a:rPr lang="en-US" sz="2200" dirty="0"/>
              <a:t>The DDL is also used to specify </a:t>
            </a:r>
            <a:r>
              <a:rPr lang="en-US" sz="2200" b="1" dirty="0"/>
              <a:t>additional properties</a:t>
            </a:r>
            <a:r>
              <a:rPr lang="en-US" sz="2200" dirty="0"/>
              <a:t> of the data.</a:t>
            </a:r>
          </a:p>
          <a:p>
            <a:r>
              <a:rPr lang="en-US" sz="2200" dirty="0"/>
              <a:t>E.g. some constrains like value cannot be ‘-</a:t>
            </a:r>
            <a:r>
              <a:rPr lang="en-US" sz="2200" dirty="0" err="1"/>
              <a:t>ve</a:t>
            </a:r>
            <a:r>
              <a:rPr lang="en-US" sz="2200" dirty="0"/>
              <a:t>’ costly.</a:t>
            </a:r>
          </a:p>
          <a:p>
            <a:endParaRPr lang="en-US" sz="2200" dirty="0"/>
          </a:p>
          <a:p>
            <a:r>
              <a:rPr lang="en-US" sz="2200" dirty="0"/>
              <a:t>Database systems implement </a:t>
            </a:r>
            <a:r>
              <a:rPr lang="en-US" sz="2200" b="1" u="sng" cap="small" dirty="0"/>
              <a:t>integrity constraints </a:t>
            </a:r>
            <a:r>
              <a:rPr lang="en-US" sz="2200" dirty="0"/>
              <a:t>that can be tested with minimal overhead:</a:t>
            </a:r>
          </a:p>
          <a:p>
            <a:pPr lvl="1"/>
            <a:r>
              <a:rPr lang="en-US" sz="1800" b="1" u="sng" cap="small" dirty="0"/>
              <a:t>Integrity- </a:t>
            </a:r>
            <a:r>
              <a:rPr lang="en-US" sz="1800" b="1" dirty="0"/>
              <a:t>the quality of being honest</a:t>
            </a:r>
          </a:p>
          <a:p>
            <a:pPr lvl="1"/>
            <a:r>
              <a:rPr lang="en-US" sz="1800" b="1" u="sng" cap="small" dirty="0"/>
              <a:t>Constraints</a:t>
            </a:r>
            <a:r>
              <a:rPr lang="en-US" sz="1800" b="1" cap="small" dirty="0"/>
              <a:t> - </a:t>
            </a:r>
            <a:r>
              <a:rPr lang="en-US" sz="1800" b="1" dirty="0"/>
              <a:t>restriction</a:t>
            </a:r>
            <a:endParaRPr lang="en-US" sz="18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5A1C7-33F5-B449-BC9F-F4D3BB00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185250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7A9B-B661-A049-9A27-924B4F77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Integrity Constrains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35B56B-0335-114F-ADCB-AEA0ECE16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547019"/>
            <a:ext cx="8229600" cy="16126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483C0-6BED-914D-A626-856B2E06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 of 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7EFCA-E589-C047-906C-E5B13A84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22902"/>
            <a:ext cx="443829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5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31E7-C9DA-AD40-9CC9-409DCCE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Integrity Constrains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29EF8-8E6E-C84D-8E6F-6300D092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 of 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3525C-8E6C-A141-8862-03C975E5F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95400"/>
            <a:ext cx="8229600" cy="2466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F02B55-03AD-8948-B290-879F10F6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84" y="3657600"/>
            <a:ext cx="3802706" cy="3199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CBBF7-9F79-6147-86E1-88AF54991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531" y="3600610"/>
            <a:ext cx="3897769" cy="297815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25E4E7-76A6-1043-8732-FA9D2B117A20}"/>
              </a:ext>
            </a:extLst>
          </p:cNvPr>
          <p:cNvSpPr/>
          <p:nvPr/>
        </p:nvSpPr>
        <p:spPr>
          <a:xfrm>
            <a:off x="2971800" y="3722848"/>
            <a:ext cx="1066800" cy="2855912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A7BAB0-6EBC-ED44-8EDA-F552DF8B819C}"/>
              </a:ext>
            </a:extLst>
          </p:cNvPr>
          <p:cNvSpPr/>
          <p:nvPr/>
        </p:nvSpPr>
        <p:spPr>
          <a:xfrm>
            <a:off x="5337900" y="3722848"/>
            <a:ext cx="1066800" cy="234415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C61F-CA28-1C47-859E-44748E4E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Integrity Constrains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BEDD3F-3D41-B148-B7B2-BCCEEBC02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47800"/>
            <a:ext cx="8229600" cy="21099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AA0F2-BCA3-A840-8D25-6AACC100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 of 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48668-5682-3747-B5B6-7E2F6C8D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8229125" cy="234179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B490C2-0B87-0E44-B18D-963FCD7961D0}"/>
              </a:ext>
            </a:extLst>
          </p:cNvPr>
          <p:cNvSpPr/>
          <p:nvPr/>
        </p:nvSpPr>
        <p:spPr>
          <a:xfrm>
            <a:off x="5105400" y="2209800"/>
            <a:ext cx="3580925" cy="23400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52135-C02C-2149-A44A-FD40564EB7EE}"/>
              </a:ext>
            </a:extLst>
          </p:cNvPr>
          <p:cNvSpPr/>
          <p:nvPr/>
        </p:nvSpPr>
        <p:spPr>
          <a:xfrm>
            <a:off x="762000" y="2514600"/>
            <a:ext cx="5638800" cy="23400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FA2BD-CD28-D24A-ACF9-743490B43822}"/>
              </a:ext>
            </a:extLst>
          </p:cNvPr>
          <p:cNvSpPr/>
          <p:nvPr/>
        </p:nvSpPr>
        <p:spPr>
          <a:xfrm>
            <a:off x="1447801" y="4642800"/>
            <a:ext cx="2133600" cy="23400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C5FAA0-AC6A-6149-9EFD-99E79120F5C9}"/>
              </a:ext>
            </a:extLst>
          </p:cNvPr>
          <p:cNvSpPr/>
          <p:nvPr/>
        </p:nvSpPr>
        <p:spPr>
          <a:xfrm>
            <a:off x="1295400" y="4940099"/>
            <a:ext cx="2133600" cy="23400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8E932E-56CA-914E-8022-519689F3B0B3}"/>
              </a:ext>
            </a:extLst>
          </p:cNvPr>
          <p:cNvSpPr/>
          <p:nvPr/>
        </p:nvSpPr>
        <p:spPr>
          <a:xfrm>
            <a:off x="3429000" y="5205233"/>
            <a:ext cx="2286000" cy="23400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3D7137-6479-644D-AFE0-D7D235095E50}"/>
              </a:ext>
            </a:extLst>
          </p:cNvPr>
          <p:cNvSpPr/>
          <p:nvPr/>
        </p:nvSpPr>
        <p:spPr>
          <a:xfrm>
            <a:off x="3810000" y="5439233"/>
            <a:ext cx="2133600" cy="23400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C3E0-6E26-564B-BB0D-2FD054C6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 Data-Definition Language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8744B-32FA-1A45-A9B2-D55797B2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The DDL, just like any other programming language, gets as input some instructions (statements) and generates some output. </a:t>
            </a:r>
          </a:p>
          <a:p>
            <a:endParaRPr lang="en-US" sz="2200" dirty="0"/>
          </a:p>
          <a:p>
            <a:r>
              <a:rPr lang="en-US" sz="2200" dirty="0"/>
              <a:t>The </a:t>
            </a:r>
            <a:r>
              <a:rPr lang="en-US" sz="2200" b="1" dirty="0"/>
              <a:t>output</a:t>
            </a:r>
            <a:r>
              <a:rPr lang="en-US" sz="2200" dirty="0"/>
              <a:t> of the DDL is placed in the data dictionary, which contains </a:t>
            </a:r>
            <a:r>
              <a:rPr lang="en-US" sz="2200" b="1" dirty="0"/>
              <a:t>metadata</a:t>
            </a:r>
            <a:r>
              <a:rPr lang="en-US" sz="2200" dirty="0"/>
              <a:t>—that is, </a:t>
            </a:r>
            <a:r>
              <a:rPr lang="en-US" sz="2200" b="1" dirty="0"/>
              <a:t>data about data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The data dictionary is considered to be a special type of table that can only be accessed and updated by the database system itself (not a regular user). </a:t>
            </a:r>
          </a:p>
          <a:p>
            <a:endParaRPr lang="en-US" sz="2200" dirty="0"/>
          </a:p>
          <a:p>
            <a:r>
              <a:rPr lang="en-US" sz="2200" dirty="0"/>
              <a:t>The database system consults the data dictionary before reading or modifying actual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36BF3-EDDA-D749-B9D2-BCBB730D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4493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1C9911-1970-7842-8FF4-0874ADB90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66533"/>
            <a:ext cx="4156309" cy="33910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7BB1F-6A22-1845-B696-E94A7884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of 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188A80-F32C-C746-83D7-FDD5F861DDA5}"/>
              </a:ext>
            </a:extLst>
          </p:cNvPr>
          <p:cNvGrpSpPr/>
          <p:nvPr/>
        </p:nvGrpSpPr>
        <p:grpSpPr>
          <a:xfrm>
            <a:off x="152400" y="3805455"/>
            <a:ext cx="6146800" cy="1693645"/>
            <a:chOff x="152400" y="3805455"/>
            <a:chExt cx="6146800" cy="16936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BEE7EC-5960-F340-BA42-A8E48830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4191000"/>
              <a:ext cx="6146800" cy="1308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0ACFB5-08C2-C54D-945F-10A442132A2E}"/>
                </a:ext>
              </a:extLst>
            </p:cNvPr>
            <p:cNvSpPr txBox="1"/>
            <p:nvPr/>
          </p:nvSpPr>
          <p:spPr>
            <a:xfrm>
              <a:off x="381000" y="380545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#DML: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2F96D03-6021-B541-9056-AB25B919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174787"/>
            <a:ext cx="7620000" cy="1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9EA30-048E-4244-9AA3-A01295DBA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315" y="679451"/>
            <a:ext cx="3897769" cy="297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24566E-132C-D54C-8AF3-A73F11A27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3795727"/>
            <a:ext cx="5943600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048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85630-6D3E-814F-BFDB-059C7E8A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Database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A9B5-9425-BD4F-98B1-FCC213D94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Database design mainly involves the design of the database </a:t>
            </a:r>
            <a:r>
              <a:rPr lang="en-US" sz="2200" b="1" dirty="0"/>
              <a:t>schema</a:t>
            </a:r>
            <a:r>
              <a:rPr lang="en-US" sz="2200" dirty="0"/>
              <a:t>. </a:t>
            </a:r>
          </a:p>
          <a:p>
            <a:r>
              <a:rPr lang="en-US" sz="2200" dirty="0"/>
              <a:t>The design of a </a:t>
            </a:r>
            <a:r>
              <a:rPr lang="en-US" sz="2200" b="1" u="sng" dirty="0"/>
              <a:t>complete database application </a:t>
            </a:r>
            <a:r>
              <a:rPr lang="en-US" sz="2200" dirty="0"/>
              <a:t>environment that meets the needs of the enterprise being modeled requires attention to a broader set of issues.</a:t>
            </a:r>
          </a:p>
          <a:p>
            <a:endParaRPr lang="en-US" sz="2200" dirty="0"/>
          </a:p>
          <a:p>
            <a:r>
              <a:rPr lang="en-US" sz="2200" dirty="0"/>
              <a:t>The database designer needs to interact extensively with domain experts and users to carry out this task. </a:t>
            </a:r>
          </a:p>
          <a:p>
            <a:r>
              <a:rPr lang="en-US" sz="2200" dirty="0"/>
              <a:t>The outcome of this phase is a </a:t>
            </a:r>
            <a:r>
              <a:rPr lang="en-US" sz="2200" b="1" u="sng" dirty="0"/>
              <a:t>specification of user requirements</a:t>
            </a:r>
            <a:r>
              <a:rPr lang="en-US" sz="2200" dirty="0"/>
              <a:t>.</a:t>
            </a:r>
          </a:p>
          <a:p>
            <a:r>
              <a:rPr lang="en-US" sz="2200" dirty="0"/>
              <a:t>Next, the designer chooses a data model, and by applying the concepts of the chosen data model, translates these requirements into a </a:t>
            </a:r>
            <a:r>
              <a:rPr lang="en-US" sz="2200" b="1" u="sng" dirty="0"/>
              <a:t>conceptual schema of the database</a:t>
            </a:r>
            <a:r>
              <a:rPr lang="en-US" sz="2200" dirty="0"/>
              <a:t>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1A4BC-E75E-4D49-A2B0-432E060C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43516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2D0F-3988-C948-9757-484DAD3E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Database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C1B4-5DEC-F646-8A22-6CEADE083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 designer can also examine the design to </a:t>
            </a:r>
            <a:r>
              <a:rPr lang="en-US" sz="2200" b="1" dirty="0"/>
              <a:t>remove</a:t>
            </a:r>
            <a:r>
              <a:rPr lang="en-US" sz="2200" dirty="0"/>
              <a:t> any </a:t>
            </a:r>
            <a:r>
              <a:rPr lang="en-US" sz="2200" b="1" dirty="0"/>
              <a:t>redundant</a:t>
            </a:r>
            <a:r>
              <a:rPr lang="en-US" sz="2200" dirty="0"/>
              <a:t> </a:t>
            </a:r>
            <a:r>
              <a:rPr lang="en-US" sz="2200" b="1" dirty="0"/>
              <a:t>features.</a:t>
            </a:r>
          </a:p>
          <a:p>
            <a:r>
              <a:rPr lang="en-US" sz="2200" dirty="0"/>
              <a:t>The </a:t>
            </a:r>
            <a:r>
              <a:rPr lang="en-US" sz="2200" b="1" dirty="0"/>
              <a:t>focus</a:t>
            </a:r>
            <a:r>
              <a:rPr lang="en-US" sz="2200" dirty="0"/>
              <a:t> at this point is on describing the </a:t>
            </a:r>
            <a:r>
              <a:rPr lang="en-US" sz="2200" b="1" u="sng" dirty="0"/>
              <a:t>data and their relationships</a:t>
            </a:r>
            <a:r>
              <a:rPr lang="en-US" sz="2200" dirty="0"/>
              <a:t>, rather than on specifying physical storage details</a:t>
            </a:r>
          </a:p>
          <a:p>
            <a:endParaRPr lang="en-US" sz="2200" dirty="0"/>
          </a:p>
          <a:p>
            <a:r>
              <a:rPr lang="en-US" sz="2200" dirty="0"/>
              <a:t>In terms of the relational model:</a:t>
            </a:r>
          </a:p>
          <a:p>
            <a:pPr lvl="1"/>
            <a:r>
              <a:rPr lang="en-US" sz="2200" dirty="0"/>
              <a:t> the conceptual-design process involves decisions on </a:t>
            </a:r>
            <a:r>
              <a:rPr lang="en-US" sz="2200" b="1" u="sng" cap="small" dirty="0"/>
              <a:t>what</a:t>
            </a:r>
            <a:r>
              <a:rPr lang="en-US" sz="2200" dirty="0"/>
              <a:t> attributes we want to capture in the database and </a:t>
            </a:r>
            <a:r>
              <a:rPr lang="en-US" sz="2200" b="1" u="sng" cap="small" dirty="0"/>
              <a:t>how</a:t>
            </a:r>
            <a:r>
              <a:rPr lang="en-US" sz="2200" dirty="0"/>
              <a:t> to group these attributes to form the various tables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The “how” part is mainly a computer-science problem.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98E5D-EF8E-A248-86FB-131A466C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130972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68F7-10CC-C244-97C8-A50C4E18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Database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3B688-DCB3-1F45-A22B-7E14E649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There are principally </a:t>
            </a:r>
            <a:r>
              <a:rPr lang="en-US" sz="2200" b="1" u="sng" dirty="0"/>
              <a:t>two ways to tackle the problem:</a:t>
            </a:r>
            <a:endParaRPr lang="en-US" sz="2200" dirty="0"/>
          </a:p>
          <a:p>
            <a:pPr lvl="1"/>
            <a:r>
              <a:rPr lang="en-US" sz="2200" dirty="0"/>
              <a:t>The first one is to use the </a:t>
            </a:r>
            <a:r>
              <a:rPr lang="en-US" sz="2200" b="1" dirty="0"/>
              <a:t>entity-relationship</a:t>
            </a:r>
            <a:r>
              <a:rPr lang="en-US" sz="2200" dirty="0"/>
              <a:t> model; </a:t>
            </a:r>
          </a:p>
          <a:p>
            <a:pPr lvl="1"/>
            <a:r>
              <a:rPr lang="en-US" sz="2200" dirty="0"/>
              <a:t>the other is to </a:t>
            </a:r>
            <a:r>
              <a:rPr lang="en-US" sz="2200" b="1" dirty="0"/>
              <a:t>employ a set of algorithms</a:t>
            </a:r>
            <a:r>
              <a:rPr lang="en-US" sz="2200" dirty="0"/>
              <a:t> (collectively known as </a:t>
            </a:r>
            <a:r>
              <a:rPr lang="en-US" sz="2200" b="1" dirty="0"/>
              <a:t>normalization</a:t>
            </a:r>
            <a:r>
              <a:rPr lang="en-US" sz="2200" dirty="0"/>
              <a:t>) that takes as input the set of all attributes and generates a set of tables.</a:t>
            </a:r>
          </a:p>
          <a:p>
            <a:pPr lvl="1"/>
            <a:endParaRPr lang="en-US" sz="2200" dirty="0"/>
          </a:p>
          <a:p>
            <a:r>
              <a:rPr lang="en-US" sz="2200" dirty="0"/>
              <a:t>A </a:t>
            </a:r>
            <a:r>
              <a:rPr lang="en-US" sz="2200" b="1" dirty="0"/>
              <a:t>fully developed conceptual schema </a:t>
            </a:r>
            <a:r>
              <a:rPr lang="en-US" sz="2200" dirty="0"/>
              <a:t>indicates the </a:t>
            </a:r>
            <a:r>
              <a:rPr lang="en-US" sz="2200" b="1" dirty="0"/>
              <a:t>functional requirements </a:t>
            </a:r>
            <a:r>
              <a:rPr lang="en-US" sz="2200" dirty="0"/>
              <a:t>of the enterprise. 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D3EB8-05D9-094F-943C-E004D2B5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364775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68E1-C699-314F-8A87-F80890B4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Database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2DE2D-CCBA-5A4C-8F0A-C41254DFB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200" dirty="0">
                <a:solidFill>
                  <a:prstClr val="black"/>
                </a:solidFill>
              </a:rPr>
              <a:t>In a specification of </a:t>
            </a:r>
            <a:r>
              <a:rPr lang="en-US" sz="2200" b="1" dirty="0">
                <a:solidFill>
                  <a:prstClr val="black"/>
                </a:solidFill>
              </a:rPr>
              <a:t>functional requirements</a:t>
            </a:r>
            <a:r>
              <a:rPr lang="en-US" sz="2200" dirty="0">
                <a:solidFill>
                  <a:prstClr val="black"/>
                </a:solidFill>
              </a:rPr>
              <a:t>, users describe:</a:t>
            </a:r>
          </a:p>
          <a:p>
            <a:pPr lvl="1"/>
            <a:r>
              <a:rPr lang="en-US" sz="2200" dirty="0">
                <a:solidFill>
                  <a:prstClr val="black"/>
                </a:solidFill>
              </a:rPr>
              <a:t> the kinds of operations (or transactions) that will be performed on the data. </a:t>
            </a:r>
          </a:p>
          <a:p>
            <a:pPr lvl="0"/>
            <a:r>
              <a:rPr lang="en-US" sz="2200" dirty="0">
                <a:solidFill>
                  <a:prstClr val="black"/>
                </a:solidFill>
              </a:rPr>
              <a:t>Example operations include:</a:t>
            </a:r>
          </a:p>
          <a:p>
            <a:pPr lvl="1"/>
            <a:r>
              <a:rPr lang="en-US" sz="2200" dirty="0">
                <a:solidFill>
                  <a:prstClr val="black"/>
                </a:solidFill>
              </a:rPr>
              <a:t> </a:t>
            </a:r>
            <a:r>
              <a:rPr lang="en-US" sz="2200" b="1" u="sng" dirty="0">
                <a:solidFill>
                  <a:prstClr val="black"/>
                </a:solidFill>
              </a:rPr>
              <a:t>modifying</a:t>
            </a:r>
            <a:r>
              <a:rPr lang="en-US" sz="2200" dirty="0">
                <a:solidFill>
                  <a:prstClr val="black"/>
                </a:solidFill>
              </a:rPr>
              <a:t> or </a:t>
            </a:r>
            <a:r>
              <a:rPr lang="en-US" sz="2200" b="1" u="sng" dirty="0">
                <a:solidFill>
                  <a:prstClr val="black"/>
                </a:solidFill>
              </a:rPr>
              <a:t>updating</a:t>
            </a:r>
            <a:r>
              <a:rPr lang="en-US" sz="2200" dirty="0">
                <a:solidFill>
                  <a:prstClr val="black"/>
                </a:solidFill>
              </a:rPr>
              <a:t> data, </a:t>
            </a:r>
            <a:r>
              <a:rPr lang="en-US" sz="2200" b="1" u="sng" dirty="0">
                <a:solidFill>
                  <a:prstClr val="black"/>
                </a:solidFill>
              </a:rPr>
              <a:t>searching</a:t>
            </a:r>
            <a:r>
              <a:rPr lang="en-US" sz="2200" dirty="0">
                <a:solidFill>
                  <a:prstClr val="black"/>
                </a:solidFill>
              </a:rPr>
              <a:t> for and </a:t>
            </a:r>
            <a:r>
              <a:rPr lang="en-US" sz="2200" b="1" u="sng" dirty="0">
                <a:solidFill>
                  <a:prstClr val="black"/>
                </a:solidFill>
              </a:rPr>
              <a:t>retrieving</a:t>
            </a:r>
            <a:r>
              <a:rPr lang="en-US" sz="2200" dirty="0">
                <a:solidFill>
                  <a:prstClr val="black"/>
                </a:solidFill>
              </a:rPr>
              <a:t> specific data, and </a:t>
            </a:r>
            <a:r>
              <a:rPr lang="en-US" sz="2200" b="1" u="sng" dirty="0">
                <a:solidFill>
                  <a:prstClr val="black"/>
                </a:solidFill>
              </a:rPr>
              <a:t>deleting</a:t>
            </a:r>
            <a:r>
              <a:rPr lang="en-US" sz="2200" dirty="0">
                <a:solidFill>
                  <a:prstClr val="black"/>
                </a:solidFill>
              </a:rPr>
              <a:t> data. </a:t>
            </a:r>
          </a:p>
          <a:p>
            <a:pPr lvl="0"/>
            <a:endParaRPr lang="en-US" sz="2200" dirty="0">
              <a:solidFill>
                <a:prstClr val="black"/>
              </a:solidFill>
            </a:endParaRPr>
          </a:p>
          <a:p>
            <a:pPr lvl="0"/>
            <a:r>
              <a:rPr lang="en-US" sz="2200" dirty="0">
                <a:solidFill>
                  <a:prstClr val="black"/>
                </a:solidFill>
              </a:rPr>
              <a:t>At this stage of conceptual design, the designer can review the schema to ensure it meets functional requirements.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FEE3-3CC2-2342-9F91-B618DF94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281735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5DF5-0694-C547-BBAB-D668C31C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/>
              <a:t> Instances and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9305-2A02-A049-8B3A-59293E6F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cap="small" dirty="0"/>
              <a:t>Databases change over time: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information is inserted and deleted. </a:t>
            </a:r>
          </a:p>
          <a:p>
            <a:r>
              <a:rPr lang="en-US" sz="2800" dirty="0"/>
              <a:t>The collection of information stored in the database at a </a:t>
            </a:r>
            <a:r>
              <a:rPr lang="en-US" sz="2800" u="sng" dirty="0">
                <a:uFill>
                  <a:solidFill>
                    <a:srgbClr val="FF0000"/>
                  </a:solidFill>
                </a:uFill>
              </a:rPr>
              <a:t>particular moment</a:t>
            </a:r>
            <a:r>
              <a:rPr lang="en-US" sz="2800" dirty="0"/>
              <a:t> is called an </a:t>
            </a:r>
            <a:br>
              <a:rPr lang="en-US" sz="2800" dirty="0"/>
            </a:br>
            <a:r>
              <a:rPr lang="en-US" sz="2800" b="1" cap="small" dirty="0"/>
              <a:t>instance of the database</a:t>
            </a:r>
            <a:r>
              <a:rPr lang="en-US" sz="2800" dirty="0"/>
              <a:t>. </a:t>
            </a:r>
          </a:p>
          <a:p>
            <a:r>
              <a:rPr lang="en-US" sz="2800" dirty="0"/>
              <a:t>The overall design of the database is called the </a:t>
            </a:r>
            <a:r>
              <a:rPr lang="en-US" sz="2800" b="1" cap="small" dirty="0"/>
              <a:t>database schema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Schemas are changed infrequently, if at all.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FFCB-7377-8748-AC18-D55EB69C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234266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231E-38B7-8A40-A6FB-76828C36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Database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BF966-98EF-C645-AC98-7BAD19ADB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process of moving from an </a:t>
            </a:r>
            <a:r>
              <a:rPr lang="en-US" sz="2400" b="1" dirty="0"/>
              <a:t>abstract data model</a:t>
            </a:r>
            <a:r>
              <a:rPr lang="en-US" sz="2400" dirty="0"/>
              <a:t> to the implementation of the database proceeds in </a:t>
            </a:r>
            <a:r>
              <a:rPr lang="en-US" sz="2400" b="1" dirty="0"/>
              <a:t>two final design</a:t>
            </a:r>
            <a:r>
              <a:rPr lang="en-US" sz="2400" dirty="0"/>
              <a:t> </a:t>
            </a:r>
            <a:r>
              <a:rPr lang="en-US" sz="2400" b="1" dirty="0"/>
              <a:t>phases:</a:t>
            </a:r>
            <a:endParaRPr lang="en-US" sz="2400" dirty="0"/>
          </a:p>
          <a:p>
            <a:pPr lvl="1"/>
            <a:r>
              <a:rPr lang="en-US" sz="2400" b="1" cap="small" dirty="0"/>
              <a:t>The Logical-Design Phase</a:t>
            </a:r>
            <a:r>
              <a:rPr lang="en-US" sz="2400" dirty="0"/>
              <a:t>, the designer maps the high-level conceptual schema onto the implementation data model of the database system that will be used. </a:t>
            </a:r>
          </a:p>
          <a:p>
            <a:pPr lvl="1"/>
            <a:r>
              <a:rPr lang="en-US" sz="2400" dirty="0"/>
              <a:t>The designer uses the resulting system-specific database schema in the sub sequent </a:t>
            </a:r>
            <a:r>
              <a:rPr lang="en-US" sz="2400" b="1" cap="small" dirty="0"/>
              <a:t>Physical-design phase</a:t>
            </a:r>
            <a:r>
              <a:rPr lang="en-US" sz="2400" dirty="0"/>
              <a:t>, in which the physical features of the database are specified.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844E3-652F-BA49-BFCA-3A73B75A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3619630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AFD4-2628-AB4D-A024-EA8A86D9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2-Tier &amp; 3-Tier Architectures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DAF0E-1292-4C49-9ECE-EC23110C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4" y="1600200"/>
            <a:ext cx="7105646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1C24C-4116-224C-8802-06376AC3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7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FD557-375E-D24F-90E7-2EE56B350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3052"/>
            <a:ext cx="4724400" cy="6709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52B09-B659-754A-A96F-D8B02C92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/>
              <a:t> of 21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A69917-072D-4B48-975A-3361C9651032}"/>
              </a:ext>
            </a:extLst>
          </p:cNvPr>
          <p:cNvSpPr/>
          <p:nvPr/>
        </p:nvSpPr>
        <p:spPr>
          <a:xfrm>
            <a:off x="228600" y="76200"/>
            <a:ext cx="1143000" cy="182880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CCCCEF-0E3B-C943-B711-044F764BCC08}"/>
              </a:ext>
            </a:extLst>
          </p:cNvPr>
          <p:cNvSpPr/>
          <p:nvPr/>
        </p:nvSpPr>
        <p:spPr>
          <a:xfrm>
            <a:off x="1295400" y="76200"/>
            <a:ext cx="1143000" cy="1828800"/>
          </a:xfrm>
          <a:prstGeom prst="roundRect">
            <a:avLst/>
          </a:prstGeom>
          <a:solidFill>
            <a:srgbClr val="92D05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BC4FB0-3EC6-6E4E-9AB4-3B8F62C23B49}"/>
              </a:ext>
            </a:extLst>
          </p:cNvPr>
          <p:cNvSpPr/>
          <p:nvPr/>
        </p:nvSpPr>
        <p:spPr>
          <a:xfrm>
            <a:off x="2270234" y="106210"/>
            <a:ext cx="1143000" cy="182880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E74E4E-A6FF-4F43-B127-A92976B2DA28}"/>
              </a:ext>
            </a:extLst>
          </p:cNvPr>
          <p:cNvSpPr/>
          <p:nvPr/>
        </p:nvSpPr>
        <p:spPr>
          <a:xfrm>
            <a:off x="3337034" y="106210"/>
            <a:ext cx="1143000" cy="1828800"/>
          </a:xfrm>
          <a:prstGeom prst="roundRect">
            <a:avLst/>
          </a:prstGeom>
          <a:solidFill>
            <a:srgbClr val="92D05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5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FD557-375E-D24F-90E7-2EE56B350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3052"/>
            <a:ext cx="4724400" cy="6709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52B09-B659-754A-A96F-D8B02C92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/>
              <a:t> of 21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A19AF-B7AD-F344-A605-B52286C9F64F}"/>
              </a:ext>
            </a:extLst>
          </p:cNvPr>
          <p:cNvSpPr/>
          <p:nvPr/>
        </p:nvSpPr>
        <p:spPr>
          <a:xfrm>
            <a:off x="4572000" y="457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Times" pitchFamily="2" charset="0"/>
              </a:rPr>
              <a:t>The functional components of a database system can be broadly divided into the: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cap="small" dirty="0">
                <a:latin typeface="Times" pitchFamily="2" charset="0"/>
              </a:rPr>
              <a:t>storage manager and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cap="small" dirty="0">
                <a:latin typeface="Times" pitchFamily="2" charset="0"/>
              </a:rPr>
              <a:t>the query processor components.</a:t>
            </a:r>
            <a:endParaRPr lang="en-US" cap="small" dirty="0">
              <a:effectLst/>
              <a:latin typeface="Times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A69917-072D-4B48-975A-3361C9651032}"/>
              </a:ext>
            </a:extLst>
          </p:cNvPr>
          <p:cNvSpPr/>
          <p:nvPr/>
        </p:nvSpPr>
        <p:spPr>
          <a:xfrm>
            <a:off x="304800" y="3500438"/>
            <a:ext cx="4267200" cy="1223962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39AE82-52B2-3D48-BCFC-8C3F83C003EB}"/>
              </a:ext>
            </a:extLst>
          </p:cNvPr>
          <p:cNvSpPr/>
          <p:nvPr/>
        </p:nvSpPr>
        <p:spPr>
          <a:xfrm>
            <a:off x="304800" y="1905000"/>
            <a:ext cx="4267200" cy="1595438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A6CA23-EE29-0E44-84D6-ECF22230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0674"/>
            <a:ext cx="4320000" cy="2120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BDB28-F22C-694D-91BB-806697503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00" y="4787012"/>
            <a:ext cx="4320000" cy="176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FD557-375E-D24F-90E7-2EE56B350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3052"/>
            <a:ext cx="4724400" cy="6709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52B09-B659-754A-A96F-D8B02C92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/>
              <a:t> of 21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89222-58E0-8A41-A936-32E9A24E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28600"/>
            <a:ext cx="4320000" cy="90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0E8EB6-B68E-024D-86AA-471DEEF5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00" y="1015809"/>
            <a:ext cx="4320000" cy="105985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2F6E45-7154-2C4A-9BE4-54DD814F38EF}"/>
              </a:ext>
            </a:extLst>
          </p:cNvPr>
          <p:cNvSpPr/>
          <p:nvPr/>
        </p:nvSpPr>
        <p:spPr>
          <a:xfrm>
            <a:off x="3484179" y="3581400"/>
            <a:ext cx="1143000" cy="60960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865E8-4EBD-9D4D-96C0-472F1A018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512" y="3231932"/>
            <a:ext cx="3740150" cy="3944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B663A2-1B0B-6E44-802B-5BE204C7208A}"/>
              </a:ext>
            </a:extLst>
          </p:cNvPr>
          <p:cNvSpPr/>
          <p:nvPr/>
        </p:nvSpPr>
        <p:spPr>
          <a:xfrm>
            <a:off x="4933512" y="37627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" pitchFamily="2" charset="0"/>
              </a:rPr>
              <a:t>This all-or-none requirement is called </a:t>
            </a:r>
            <a:r>
              <a:rPr lang="en-US" b="1" cap="small" dirty="0">
                <a:latin typeface="Times" pitchFamily="2" charset="0"/>
              </a:rPr>
              <a:t>atomicity</a:t>
            </a:r>
            <a:endParaRPr lang="en-US" b="1" cap="small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54DB-D2B0-154B-A826-794E1C80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9362-6241-BA47-96A1-62418E5E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Data model: </a:t>
            </a:r>
            <a:r>
              <a:rPr lang="en-US" sz="2400" dirty="0"/>
              <a:t>a collection of conceptual tools for describing data, data relationships, data semantics, and consistency constraints. </a:t>
            </a:r>
          </a:p>
          <a:p>
            <a:r>
              <a:rPr lang="en-US" sz="2400" dirty="0"/>
              <a:t>A data model provides a way to describe the design of a database at the physical, logical, and view levels.</a:t>
            </a:r>
          </a:p>
          <a:p>
            <a:r>
              <a:rPr lang="en-US" sz="2400" dirty="0"/>
              <a:t>The data models can be classified into four different categories: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/>
              <a:t>Relational Model.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/>
              <a:t>Entity-Relationship Model.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/>
              <a:t>Object-Based Data Model.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/>
              <a:t>Semi structured Data Model.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FE080-2DCA-694B-8AE7-6C4B7EF3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2318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70F5-9DE9-5B49-A8B0-DF082E85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17AA-6D70-3540-9973-1EB5B837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cap="small" dirty="0"/>
              <a:t>Relational Model. </a:t>
            </a:r>
          </a:p>
          <a:p>
            <a:pPr lvl="1"/>
            <a:r>
              <a:rPr lang="en-US" sz="2400" dirty="0"/>
              <a:t>The relational model uses a collection of tables to represent both </a:t>
            </a:r>
            <a:r>
              <a:rPr lang="en-US" sz="2400" u="sng" dirty="0">
                <a:uFill>
                  <a:solidFill>
                    <a:srgbClr val="FF0000"/>
                  </a:solidFill>
                </a:uFill>
              </a:rPr>
              <a:t>data and the relationships</a:t>
            </a:r>
            <a:r>
              <a:rPr lang="en-US" sz="2400" dirty="0"/>
              <a:t> among those data. </a:t>
            </a:r>
          </a:p>
          <a:p>
            <a:pPr lvl="1"/>
            <a:r>
              <a:rPr lang="en-US" sz="2400" dirty="0"/>
              <a:t>Each table has multiple columns, and each column has a unique name.</a:t>
            </a:r>
          </a:p>
          <a:p>
            <a:pPr lvl="1"/>
            <a:r>
              <a:rPr lang="en-US" sz="2400" dirty="0"/>
              <a:t> Tables are also known as </a:t>
            </a:r>
            <a:r>
              <a:rPr lang="en-US" sz="2400" u="sng" dirty="0">
                <a:uFill>
                  <a:solidFill>
                    <a:srgbClr val="FF0000"/>
                  </a:solidFill>
                </a:uFill>
              </a:rPr>
              <a:t>relations</a:t>
            </a:r>
            <a:r>
              <a:rPr lang="en-US" sz="2400" dirty="0"/>
              <a:t>. </a:t>
            </a:r>
          </a:p>
          <a:p>
            <a:pPr lvl="1"/>
            <a:r>
              <a:rPr lang="en-US" sz="2400" dirty="0"/>
              <a:t>The relational data model is the most widely used data model, and a vast majority of current database systems are based on the relational model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F1F7B-7F05-114C-A042-6F43D2D3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41291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cap="small" dirty="0">
                <a:effectLst/>
              </a:rPr>
              <a:t>Relational Model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70758" y="1460034"/>
            <a:ext cx="7661275" cy="896938"/>
          </a:xfrm>
        </p:spPr>
        <p:txBody>
          <a:bodyPr>
            <a:normAutofit fontScale="55000" lnSpcReduction="20000"/>
          </a:bodyPr>
          <a:lstStyle/>
          <a:p>
            <a:pPr>
              <a:buFont typeface="Monotype Sorts" charset="2"/>
              <a:buNone/>
            </a:pPr>
            <a:endParaRPr lang="en-US" altLang="en-US" dirty="0"/>
          </a:p>
          <a:p>
            <a:r>
              <a:rPr lang="en-US" altLang="en-US" dirty="0"/>
              <a:t>All the data is stored in various tables.</a:t>
            </a:r>
          </a:p>
          <a:p>
            <a:r>
              <a:rPr lang="en-US" altLang="en-US" dirty="0"/>
              <a:t>Example of tabular data in the relational model</a:t>
            </a:r>
          </a:p>
        </p:txBody>
      </p:sp>
      <p:sp>
        <p:nvSpPr>
          <p:cNvPr id="25603" name="Line 31"/>
          <p:cNvSpPr>
            <a:spLocks noChangeShapeType="1"/>
          </p:cNvSpPr>
          <p:nvPr/>
        </p:nvSpPr>
        <p:spPr bwMode="auto">
          <a:xfrm flipH="1">
            <a:off x="5461953" y="2120900"/>
            <a:ext cx="85725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5863590" y="1833563"/>
            <a:ext cx="984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Columns</a:t>
            </a:r>
          </a:p>
        </p:txBody>
      </p:sp>
      <p:sp>
        <p:nvSpPr>
          <p:cNvPr id="25605" name="Line 33"/>
          <p:cNvSpPr>
            <a:spLocks noChangeShapeType="1"/>
          </p:cNvSpPr>
          <p:nvPr/>
        </p:nvSpPr>
        <p:spPr bwMode="auto">
          <a:xfrm flipH="1">
            <a:off x="4577715" y="2149475"/>
            <a:ext cx="1509713" cy="623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pic>
        <p:nvPicPr>
          <p:cNvPr id="25606" name="Picture 37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620078" y="2770188"/>
            <a:ext cx="5526087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38"/>
          <p:cNvSpPr txBox="1">
            <a:spLocks noChangeArrowheads="1"/>
          </p:cNvSpPr>
          <p:nvPr/>
        </p:nvSpPr>
        <p:spPr bwMode="auto">
          <a:xfrm>
            <a:off x="6701790" y="3101975"/>
            <a:ext cx="688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Rows</a:t>
            </a:r>
          </a:p>
        </p:txBody>
      </p:sp>
      <p:sp>
        <p:nvSpPr>
          <p:cNvPr id="25608" name="Line 39"/>
          <p:cNvSpPr>
            <a:spLocks noChangeShapeType="1"/>
          </p:cNvSpPr>
          <p:nvPr/>
        </p:nvSpPr>
        <p:spPr bwMode="auto">
          <a:xfrm flipH="1">
            <a:off x="6173153" y="3276600"/>
            <a:ext cx="527050" cy="2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5609" name="Line 40"/>
          <p:cNvSpPr>
            <a:spLocks noChangeShapeType="1"/>
          </p:cNvSpPr>
          <p:nvPr/>
        </p:nvSpPr>
        <p:spPr bwMode="auto">
          <a:xfrm flipH="1">
            <a:off x="6185853" y="3352800"/>
            <a:ext cx="527050" cy="241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pic>
        <p:nvPicPr>
          <p:cNvPr id="11" name="Picture 2" descr="Edgar F. Co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83" y="32544"/>
            <a:ext cx="1364617" cy="128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028463" y="1297082"/>
            <a:ext cx="866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cap="small" dirty="0"/>
              <a:t>Ted Codd</a:t>
            </a:r>
            <a:br>
              <a:rPr lang="en-IN" sz="1400" b="1" cap="small" dirty="0"/>
            </a:br>
            <a:endParaRPr lang="en-IN" sz="1400" cap="small" dirty="0"/>
          </a:p>
        </p:txBody>
      </p:sp>
    </p:spTree>
    <p:extLst>
      <p:ext uri="{BB962C8B-B14F-4D97-AF65-F5344CB8AC3E}">
        <p14:creationId xmlns:p14="http://schemas.microsoft.com/office/powerpoint/2010/main" val="347181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0CFF9-4644-B44E-B394-617B8CA4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of 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038AC-23F8-234E-A6D9-A34B2661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8153400" cy="132710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2694A6-4DC9-004F-81DE-A25C699FCA59}"/>
              </a:ext>
            </a:extLst>
          </p:cNvPr>
          <p:cNvSpPr/>
          <p:nvPr/>
        </p:nvSpPr>
        <p:spPr>
          <a:xfrm>
            <a:off x="838200" y="1219200"/>
            <a:ext cx="2590800" cy="289034"/>
          </a:xfrm>
          <a:prstGeom prst="roundRect">
            <a:avLst/>
          </a:prstGeom>
          <a:solidFill>
            <a:srgbClr val="FFFF00">
              <a:alpha val="21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2A785-5265-784B-B0C3-4D902F88D9BF}"/>
              </a:ext>
            </a:extLst>
          </p:cNvPr>
          <p:cNvSpPr/>
          <p:nvPr/>
        </p:nvSpPr>
        <p:spPr>
          <a:xfrm>
            <a:off x="4038600" y="1219200"/>
            <a:ext cx="4495800" cy="289034"/>
          </a:xfrm>
          <a:prstGeom prst="roundRect">
            <a:avLst/>
          </a:prstGeom>
          <a:solidFill>
            <a:srgbClr val="FFFF00">
              <a:alpha val="21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664B-DF0A-554E-803E-32832034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489962"/>
            <a:ext cx="7772400" cy="178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10EAD-FD04-BC4E-8DC7-535CE8F84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8255"/>
            <a:ext cx="8001000" cy="18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36374A-5E32-7D47-B3CA-38706549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/>
              <a:t>Database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F3988-25E7-7846-A6C4-82A79283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database system provides a </a:t>
            </a:r>
            <a:r>
              <a:rPr lang="en-US" sz="2800" b="1" u="dotted" cap="small" dirty="0">
                <a:uFill>
                  <a:solidFill>
                    <a:srgbClr val="FF0000"/>
                  </a:solidFill>
                </a:uFill>
              </a:rPr>
              <a:t>data-definition language</a:t>
            </a:r>
            <a:r>
              <a:rPr lang="en-US" sz="2800" dirty="0"/>
              <a:t> (DDL) to specify the database schema.</a:t>
            </a:r>
          </a:p>
          <a:p>
            <a:r>
              <a:rPr lang="en-US" sz="2800" dirty="0"/>
              <a:t>A </a:t>
            </a:r>
            <a:r>
              <a:rPr lang="en-US" sz="2800" b="1" u="dotted" cap="small" dirty="0">
                <a:uFill>
                  <a:solidFill>
                    <a:srgbClr val="FF0000"/>
                  </a:solidFill>
                </a:uFill>
              </a:rPr>
              <a:t>data-manipulation language</a:t>
            </a:r>
            <a:r>
              <a:rPr lang="en-US" sz="2800" dirty="0"/>
              <a:t> (DML) to express database queries and up-dates.</a:t>
            </a:r>
          </a:p>
          <a:p>
            <a:r>
              <a:rPr lang="en-US" sz="2800" dirty="0"/>
              <a:t>In practice, the </a:t>
            </a:r>
            <a:r>
              <a:rPr lang="en-US" sz="2800" b="1" u="sng" cap="small" dirty="0"/>
              <a:t>data-definition</a:t>
            </a:r>
            <a:r>
              <a:rPr lang="en-US" sz="2800" dirty="0"/>
              <a:t> and </a:t>
            </a:r>
            <a:r>
              <a:rPr lang="en-US" sz="2800" b="1" u="sng" cap="small" dirty="0"/>
              <a:t>data-manipulation</a:t>
            </a:r>
            <a:r>
              <a:rPr lang="en-US" sz="2800" dirty="0"/>
              <a:t> languages are not two separate languages; instead they simply form parts of a </a:t>
            </a:r>
            <a:r>
              <a:rPr lang="en-US" sz="2800" b="1" u="sng" dirty="0"/>
              <a:t>single database language</a:t>
            </a:r>
            <a:r>
              <a:rPr lang="en-US" sz="2800" dirty="0"/>
              <a:t>, such as the widely used </a:t>
            </a:r>
            <a:r>
              <a:rPr lang="en-US" sz="2800" b="1" u="sng" dirty="0"/>
              <a:t>SQL</a:t>
            </a:r>
            <a:r>
              <a:rPr lang="en-US" sz="2800" dirty="0"/>
              <a:t> language.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6B875-E284-4B4D-8305-1B05A602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162762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851D-61B9-544F-B123-1794522B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/>
              <a:t> Data-Manipulation Language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3CDD20-98B5-ED44-861D-2DDC02788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710" y="1676400"/>
            <a:ext cx="8229600" cy="25737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17C4A-2B79-1D49-B4FC-44295600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 of 21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841716-8707-C342-8D75-88ED44F0834A}"/>
              </a:ext>
            </a:extLst>
          </p:cNvPr>
          <p:cNvSpPr/>
          <p:nvPr/>
        </p:nvSpPr>
        <p:spPr>
          <a:xfrm>
            <a:off x="990600" y="2743200"/>
            <a:ext cx="4800600" cy="220067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46126D-BD4A-CC4C-BDB1-43206F14AA0E}"/>
              </a:ext>
            </a:extLst>
          </p:cNvPr>
          <p:cNvSpPr/>
          <p:nvPr/>
        </p:nvSpPr>
        <p:spPr>
          <a:xfrm>
            <a:off x="990600" y="3111995"/>
            <a:ext cx="4800600" cy="220067"/>
          </a:xfrm>
          <a:prstGeom prst="roundRect">
            <a:avLst/>
          </a:prstGeom>
          <a:solidFill>
            <a:srgbClr val="92D05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4D7181-EF3D-024F-A124-4DCF24A92151}"/>
              </a:ext>
            </a:extLst>
          </p:cNvPr>
          <p:cNvSpPr/>
          <p:nvPr/>
        </p:nvSpPr>
        <p:spPr>
          <a:xfrm>
            <a:off x="990600" y="3460998"/>
            <a:ext cx="4800600" cy="220067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2B125B-8CF2-934C-BADA-CA9642713993}"/>
              </a:ext>
            </a:extLst>
          </p:cNvPr>
          <p:cNvSpPr/>
          <p:nvPr/>
        </p:nvSpPr>
        <p:spPr>
          <a:xfrm>
            <a:off x="1006366" y="3855566"/>
            <a:ext cx="4800600" cy="220067"/>
          </a:xfrm>
          <a:prstGeom prst="roundRect">
            <a:avLst/>
          </a:prstGeom>
          <a:solidFill>
            <a:srgbClr val="92D05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F84270-7659-C74E-B940-3D77BECA5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36082"/>
            <a:ext cx="8496000" cy="18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3238-0F13-1F41-9A87-91EAEE9B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 Data-Manipulation Language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DB603-8A39-C24B-8FDC-344762F45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93332"/>
            <a:ext cx="8229600" cy="11067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B380B-5712-0841-AC62-F197BE98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of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CE65B-77EA-9546-823E-5F6B5E8DAEC3}"/>
              </a:ext>
            </a:extLst>
          </p:cNvPr>
          <p:cNvSpPr txBox="1"/>
          <p:nvPr/>
        </p:nvSpPr>
        <p:spPr>
          <a:xfrm>
            <a:off x="609600" y="1524000"/>
            <a:ext cx="111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Query: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7A3CF2-3136-974B-A1C0-42C571DD84C5}"/>
              </a:ext>
            </a:extLst>
          </p:cNvPr>
          <p:cNvSpPr/>
          <p:nvPr/>
        </p:nvSpPr>
        <p:spPr>
          <a:xfrm>
            <a:off x="990600" y="1906470"/>
            <a:ext cx="6248400" cy="303330"/>
          </a:xfrm>
          <a:prstGeom prst="roundRect">
            <a:avLst/>
          </a:prstGeom>
          <a:solidFill>
            <a:srgbClr val="FFC000">
              <a:alpha val="23000"/>
            </a:srgbClr>
          </a:solidFill>
          <a:ln w="3175"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7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26557</TotalTime>
  <Words>924</Words>
  <Application>Microsoft Macintosh PowerPoint</Application>
  <PresentationFormat>On-screen Show (4:3)</PresentationFormat>
  <Paragraphs>124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MS PGothic</vt:lpstr>
      <vt:lpstr>Arial</vt:lpstr>
      <vt:lpstr>Calibri</vt:lpstr>
      <vt:lpstr>Courier New</vt:lpstr>
      <vt:lpstr>Helvetica</vt:lpstr>
      <vt:lpstr>Monotype Sorts</vt:lpstr>
      <vt:lpstr>Times</vt:lpstr>
      <vt:lpstr>Times New Roman</vt:lpstr>
      <vt:lpstr>Office Theme</vt:lpstr>
      <vt:lpstr>PowerPoint Presentation</vt:lpstr>
      <vt:lpstr> Instances and Schemas</vt:lpstr>
      <vt:lpstr>Data Models</vt:lpstr>
      <vt:lpstr>Data Models</vt:lpstr>
      <vt:lpstr>Relational Model</vt:lpstr>
      <vt:lpstr>PowerPoint Presentation</vt:lpstr>
      <vt:lpstr>Database Languages</vt:lpstr>
      <vt:lpstr> Data-Manipulation Language</vt:lpstr>
      <vt:lpstr> Data-Manipulation Language</vt:lpstr>
      <vt:lpstr> Data-Definition Language</vt:lpstr>
      <vt:lpstr>Integrity Constrains</vt:lpstr>
      <vt:lpstr>Integrity Constrains</vt:lpstr>
      <vt:lpstr>Integrity Constrains</vt:lpstr>
      <vt:lpstr> Data-Definition Language</vt:lpstr>
      <vt:lpstr>PowerPoint Presentation</vt:lpstr>
      <vt:lpstr>Database Design</vt:lpstr>
      <vt:lpstr>Database Design</vt:lpstr>
      <vt:lpstr>Database Design</vt:lpstr>
      <vt:lpstr>Database Design</vt:lpstr>
      <vt:lpstr>Database Design</vt:lpstr>
      <vt:lpstr>2-Tier &amp; 3-Tier Architectures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829</cp:revision>
  <cp:lastPrinted>2017-11-05T03:12:43Z</cp:lastPrinted>
  <dcterms:created xsi:type="dcterms:W3CDTF">2006-08-16T00:00:00Z</dcterms:created>
  <dcterms:modified xsi:type="dcterms:W3CDTF">2019-03-10T12:47:43Z</dcterms:modified>
</cp:coreProperties>
</file>